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</p:sldMasterIdLst>
  <p:notesMasterIdLst>
    <p:notesMasterId r:id="rId23"/>
  </p:notesMasterIdLst>
  <p:handoutMasterIdLst>
    <p:handoutMasterId r:id="rId24"/>
  </p:handoutMasterIdLst>
  <p:sldIdLst>
    <p:sldId id="2727" r:id="rId2"/>
    <p:sldId id="2892" r:id="rId3"/>
    <p:sldId id="2921" r:id="rId4"/>
    <p:sldId id="2913" r:id="rId5"/>
    <p:sldId id="3066" r:id="rId6"/>
    <p:sldId id="3065" r:id="rId7"/>
    <p:sldId id="3092" r:id="rId8"/>
    <p:sldId id="3094" r:id="rId9"/>
    <p:sldId id="3095" r:id="rId10"/>
    <p:sldId id="3096" r:id="rId11"/>
    <p:sldId id="3097" r:id="rId12"/>
    <p:sldId id="3093" r:id="rId13"/>
    <p:sldId id="3098" r:id="rId14"/>
    <p:sldId id="3099" r:id="rId15"/>
    <p:sldId id="3069" r:id="rId16"/>
    <p:sldId id="3070" r:id="rId17"/>
    <p:sldId id="2918" r:id="rId18"/>
    <p:sldId id="3073" r:id="rId19"/>
    <p:sldId id="2914" r:id="rId20"/>
    <p:sldId id="3077" r:id="rId21"/>
    <p:sldId id="2823" r:id="rId22"/>
  </p:sldIdLst>
  <p:sldSz cx="24384000" cy="13716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8" orient="horz" pos="4344" userDrawn="1">
          <p15:clr>
            <a:srgbClr val="A4A3A4"/>
          </p15:clr>
        </p15:guide>
        <p15:guide id="58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3B5353"/>
    <a:srgbClr val="000000"/>
    <a:srgbClr val="707070"/>
    <a:srgbClr val="027101"/>
    <a:srgbClr val="7F6658"/>
    <a:srgbClr val="AA8A78"/>
    <a:srgbClr val="183D6F"/>
    <a:srgbClr val="214E8B"/>
    <a:srgbClr val="CAC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244" autoAdjust="0"/>
  </p:normalViewPr>
  <p:slideViewPr>
    <p:cSldViewPr snapToGrid="0" snapToObjects="1">
      <p:cViewPr varScale="1">
        <p:scale>
          <a:sx n="33" d="100"/>
          <a:sy n="33" d="100"/>
        </p:scale>
        <p:origin x="504" y="64"/>
      </p:cViewPr>
      <p:guideLst>
        <p:guide orient="horz" pos="4344"/>
        <p:guide pos="76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36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>
              <a:defRPr sz="1300"/>
            </a:lvl1pPr>
          </a:lstStyle>
          <a:p>
            <a:fld id="{1617D310-0C4F-4B4C-B025-B4A6F8DB9521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>
              <a:defRPr sz="1300"/>
            </a:lvl1pPr>
          </a:lstStyle>
          <a:p>
            <a:fld id="{54B1BD57-0140-5543-8501-12A1D34515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>
              <a:defRPr sz="13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>
              <a:defRPr sz="13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4" tIns="47627" rIns="95254" bIns="47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5254" tIns="47627" rIns="95254" bIns="4762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>
              <a:defRPr sz="13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>
              <a:defRPr sz="13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8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8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23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199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217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400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7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91999" y="1"/>
            <a:ext cx="1219200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4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92001" y="685800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685800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56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97589" y="3295503"/>
            <a:ext cx="388028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12426" y="3295503"/>
            <a:ext cx="388028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282752" y="3295503"/>
            <a:ext cx="388028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467915" y="3295503"/>
            <a:ext cx="388028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8653078" y="3295503"/>
            <a:ext cx="3880284" cy="603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400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769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540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572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9687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547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7912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7646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6881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8DAAB59-01A9-40C8-A5C8-1D785B856A6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1533679" y="583188"/>
            <a:ext cx="2430089" cy="6318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3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2" r:id="rId13"/>
    <p:sldLayoutId id="2147484069" r:id="rId14"/>
    <p:sldLayoutId id="2147484081" r:id="rId15"/>
    <p:sldLayoutId id="2147483991" r:id="rId16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tiascallone.blogspot.com/2009/06/una-gigantesca-migracion-atacada-por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9.jpg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Anchov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planta, árbol&#10;&#10;Descripción generada automáticamente">
            <a:extLst>
              <a:ext uri="{FF2B5EF4-FFF2-40B4-BE49-F238E27FC236}">
                <a16:creationId xmlns:a16="http://schemas.microsoft.com/office/drawing/2014/main" id="{71214AEC-BA1D-4829-8ED9-151EC2BCF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8" r="1173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0475" y="3973587"/>
            <a:ext cx="9163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Transformamos la Ciencia en Desarrollo Sostenible y Saludable</a:t>
            </a:r>
          </a:p>
          <a:p>
            <a:pPr algn="ctr"/>
            <a:endParaRPr lang="en-US" sz="2000" spc="10000" dirty="0">
              <a:solidFill>
                <a:schemeClr val="bg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9F5F15E-CA9C-4B76-99CA-DC9FA45A5C29}"/>
              </a:ext>
            </a:extLst>
          </p:cNvPr>
          <p:cNvSpPr/>
          <p:nvPr/>
        </p:nvSpPr>
        <p:spPr>
          <a:xfrm>
            <a:off x="8184145" y="1786739"/>
            <a:ext cx="911659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spc="100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AZTI</a:t>
            </a:r>
            <a:endParaRPr lang="es-ES" sz="16600" dirty="0"/>
          </a:p>
        </p:txBody>
      </p:sp>
      <p:pic>
        <p:nvPicPr>
          <p:cNvPr id="18" name="Imagen 1">
            <a:extLst>
              <a:ext uri="{FF2B5EF4-FFF2-40B4-BE49-F238E27FC236}">
                <a16:creationId xmlns:a16="http://schemas.microsoft.com/office/drawing/2014/main" id="{87E9698B-5636-4F70-88BF-94BB2DA911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1515" y="852578"/>
            <a:ext cx="4721969" cy="116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9465C1C-EEC0-488D-AA23-4DA057FD257B}"/>
              </a:ext>
            </a:extLst>
          </p:cNvPr>
          <p:cNvSpPr txBox="1"/>
          <p:nvPr/>
        </p:nvSpPr>
        <p:spPr>
          <a:xfrm>
            <a:off x="5373012" y="7129931"/>
            <a:ext cx="13637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“Descartes: desafíos, artes y especies más problemáticas para la aplicación de la ley anti descartes en el Cantábrico. Capturas involuntarias y efectos sobre la flota</a:t>
            </a:r>
            <a:endParaRPr lang="en-US" sz="2800" b="1" spc="10000" dirty="0">
              <a:solidFill>
                <a:srgbClr val="FFFF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7DF8E4C-ECC1-4389-A5E3-24F648A5AD05}"/>
              </a:ext>
            </a:extLst>
          </p:cNvPr>
          <p:cNvSpPr txBox="1"/>
          <p:nvPr/>
        </p:nvSpPr>
        <p:spPr>
          <a:xfrm>
            <a:off x="-155440" y="378661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Jornadas</a:t>
            </a:r>
            <a:r>
              <a:rPr lang="es-ES" sz="4000" spc="6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" sz="4000" b="1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de Celeiro 2019</a:t>
            </a:r>
            <a:endParaRPr lang="en-US" sz="2000" b="1" spc="10000" dirty="0">
              <a:solidFill>
                <a:srgbClr val="FFFF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4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2706409" y="242466"/>
            <a:ext cx="18582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Medidas basadas en el uso inteligente de las cuotas</a:t>
            </a:r>
            <a:endParaRPr lang="en-US" sz="54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4FDCC7-49C0-4FE6-BB8F-AB31D75BB6C0}"/>
              </a:ext>
            </a:extLst>
          </p:cNvPr>
          <p:cNvSpPr txBox="1"/>
          <p:nvPr/>
        </p:nvSpPr>
        <p:spPr>
          <a:xfrm>
            <a:off x="742543" y="1891972"/>
            <a:ext cx="22509805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Condiciones especiales: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utilizar una población como donante de otra. Sistema anterior a la OD; hoy está relacionado con las flexibilidades.</a:t>
            </a:r>
          </a:p>
          <a:p>
            <a:pPr marL="685800" indent="-685800" algn="ctr">
              <a:buFontTx/>
              <a:buChar char="-"/>
            </a:pPr>
            <a:endParaRPr lang="es-ES" sz="40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Cuota de «otras»: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agrupación de </a:t>
            </a:r>
            <a:r>
              <a:rPr lang="es-ES" sz="4000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sp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. estrangulantes de bajo volumen en una cuota de «otras» poblaciones. Habría una captura accesoria en porcentaje del TAC total.</a:t>
            </a:r>
          </a:p>
          <a:p>
            <a:pPr marL="685800" indent="-685800" algn="ctr">
              <a:buFontTx/>
              <a:buChar char="-"/>
            </a:pPr>
            <a:endParaRPr lang="es-ES" sz="40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Un sistema de cuotas de reserva: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 el Estado miembro reserva una parte de su cuota para aliviar ciertos estrangulamientos.</a:t>
            </a:r>
          </a:p>
          <a:p>
            <a:pPr marL="685800" indent="-685800" algn="ctr">
              <a:buFontTx/>
              <a:buChar char="-"/>
            </a:pPr>
            <a:endParaRPr lang="es-ES" sz="40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Eliminación del TAC: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cuando este no actúe como mecanismo de conservación. Difícil definir que es una captura accesoria: puede ser captura accesoria para un Estado pero principal para otro.</a:t>
            </a: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Especies prohibidas: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TAC = 0, no deben desembarcarse.</a:t>
            </a:r>
          </a:p>
          <a:p>
            <a:pPr marL="685800" indent="-685800" algn="ctr">
              <a:buFontTx/>
              <a:buChar char="-"/>
            </a:pPr>
            <a:endParaRPr lang="es-ES" sz="40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Fusión de regiones TAC: en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zonas donde el TAC total está dividido en zonas más pequeñas.</a:t>
            </a:r>
            <a:endParaRPr lang="en-US" sz="4000" spc="600" dirty="0">
              <a:solidFill>
                <a:srgbClr val="000000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7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2706409" y="1539638"/>
            <a:ext cx="18582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Medidas basadas en el uso inteligente de las cuotas</a:t>
            </a:r>
            <a:endParaRPr lang="en-US" sz="54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4FDCC7-49C0-4FE6-BB8F-AB31D75BB6C0}"/>
              </a:ext>
            </a:extLst>
          </p:cNvPr>
          <p:cNvSpPr txBox="1"/>
          <p:nvPr/>
        </p:nvSpPr>
        <p:spPr>
          <a:xfrm>
            <a:off x="937097" y="3717892"/>
            <a:ext cx="225098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endParaRPr lang="es-ES" sz="40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Uso de intervalos de FRMS.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Son definidos por ICES como intervalos de mortalidad por pesca compatible con un enfoque de RMS en la pesca y como intervalos de mortalidad por pesca. Son precautorios (</a:t>
            </a:r>
            <a:r>
              <a:rPr lang="es-ES" sz="4000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prob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. SSB&lt; Blim en largo plazo es ≤5 %.</a:t>
            </a:r>
          </a:p>
          <a:p>
            <a:pPr marL="685800" indent="-685800" algn="ctr">
              <a:buFontTx/>
              <a:buChar char="-"/>
            </a:pPr>
            <a:endParaRPr lang="es-ES" sz="4000" spc="600" dirty="0">
              <a:solidFill>
                <a:srgbClr val="000000"/>
              </a:solidFill>
              <a:latin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Enmarcados en planes multianuales (</a:t>
            </a:r>
            <a:r>
              <a:rPr lang="es-ES" sz="4000" b="1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MAPs</a:t>
            </a: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), </a:t>
            </a:r>
            <a:r>
              <a:rPr lang="es-ES" sz="40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para permitir cierta flexibilidad en el establecimiento anual de estos planes</a:t>
            </a:r>
            <a:r>
              <a:rPr lang="es-ES" sz="40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. </a:t>
            </a:r>
            <a:endParaRPr lang="en-US" sz="4000" spc="600" dirty="0">
              <a:solidFill>
                <a:srgbClr val="000000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4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6023282" y="704131"/>
            <a:ext cx="119483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EJEMPLO DE FLEXIBILIDADES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056C31-7855-4543-BE42-154528263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458"/>
          <a:stretch/>
        </p:blipFill>
        <p:spPr>
          <a:xfrm>
            <a:off x="49668" y="2445488"/>
            <a:ext cx="24334332" cy="77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6023282" y="704131"/>
            <a:ext cx="119483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EJEMPLO DE FLEXIBILIDADES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F5BE74C-8E23-405B-9E10-587BBF6E5418}"/>
              </a:ext>
            </a:extLst>
          </p:cNvPr>
          <p:cNvGrpSpPr/>
          <p:nvPr/>
        </p:nvGrpSpPr>
        <p:grpSpPr>
          <a:xfrm>
            <a:off x="1822298" y="1584412"/>
            <a:ext cx="19698000" cy="11980349"/>
            <a:chOff x="5245983" y="2732729"/>
            <a:chExt cx="13206234" cy="644937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8056C31-7855-4543-BE42-154528263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278" b="27922"/>
            <a:stretch/>
          </p:blipFill>
          <p:spPr>
            <a:xfrm>
              <a:off x="5245983" y="3448769"/>
              <a:ext cx="13206234" cy="573333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C9EA5DB-293F-486D-8104-7BE6CBF50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780"/>
            <a:stretch/>
          </p:blipFill>
          <p:spPr>
            <a:xfrm>
              <a:off x="5245983" y="2732729"/>
              <a:ext cx="13206234" cy="716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084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6023282" y="704131"/>
            <a:ext cx="119483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EJEMPLO DE FLEXIBILIDADES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13B0B35-6BC2-4F5F-B22F-8BD225A5B479}"/>
              </a:ext>
            </a:extLst>
          </p:cNvPr>
          <p:cNvGrpSpPr/>
          <p:nvPr/>
        </p:nvGrpSpPr>
        <p:grpSpPr>
          <a:xfrm>
            <a:off x="516297" y="1901780"/>
            <a:ext cx="23351405" cy="10821562"/>
            <a:chOff x="5058791" y="5270089"/>
            <a:chExt cx="13206234" cy="458850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8056C31-7855-4543-BE42-154528263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1767"/>
            <a:stretch/>
          </p:blipFill>
          <p:spPr>
            <a:xfrm>
              <a:off x="5058791" y="5986129"/>
              <a:ext cx="13206234" cy="387246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2837BF2-D27D-481A-A96F-DB7D157F6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4780"/>
            <a:stretch/>
          </p:blipFill>
          <p:spPr>
            <a:xfrm>
              <a:off x="5058791" y="5270089"/>
              <a:ext cx="13206234" cy="71604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CC47BD1D-9CFF-4E6A-B3F5-73D0675BD1F8}"/>
              </a:ext>
            </a:extLst>
          </p:cNvPr>
          <p:cNvSpPr txBox="1"/>
          <p:nvPr/>
        </p:nvSpPr>
        <p:spPr>
          <a:xfrm>
            <a:off x="5425232" y="4314491"/>
            <a:ext cx="14946750" cy="47089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/>
              <a:t>Para atenuar problemas de estrangulamiento:</a:t>
            </a:r>
          </a:p>
          <a:p>
            <a:endParaRPr lang="es-ES" sz="6000" dirty="0"/>
          </a:p>
          <a:p>
            <a:r>
              <a:rPr lang="es-ES" sz="6000" dirty="0"/>
              <a:t>Medidas deben adoptarse teniendo en cuenta cada combinación población/flota a nivel individual.</a:t>
            </a:r>
          </a:p>
        </p:txBody>
      </p:sp>
    </p:spTree>
    <p:extLst>
      <p:ext uri="{BB962C8B-B14F-4D97-AF65-F5344CB8AC3E}">
        <p14:creationId xmlns:p14="http://schemas.microsoft.com/office/powerpoint/2010/main" val="5197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D89071F2-E58F-410A-98AB-FD128C75FD05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43"/>
          <p:cNvSpPr txBox="1"/>
          <p:nvPr/>
        </p:nvSpPr>
        <p:spPr>
          <a:xfrm>
            <a:off x="2679274" y="538606"/>
            <a:ext cx="19025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CAMPAÑA DE SELECTIVIDAD EN AGUAS DE ESCOCIA (ICES 6) 2017-2018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12426" y="9280413"/>
            <a:ext cx="3880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Especies estrangulantes, EGLEFINO, FOGONERO Y MARUCA. </a:t>
            </a:r>
          </a:p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Ratios de escape </a:t>
            </a:r>
          </a:p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EGLEFINO: 46%, FOGONERO: 24% y MARUCA: 22%.</a:t>
            </a: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id="{4C62E5D8-316D-4C77-9985-471E641BE35A}"/>
              </a:ext>
            </a:extLst>
          </p:cNvPr>
          <p:cNvSpPr txBox="1"/>
          <p:nvPr/>
        </p:nvSpPr>
        <p:spPr>
          <a:xfrm>
            <a:off x="6012630" y="9280413"/>
            <a:ext cx="42701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Aceptación de los armadores del dispositivo.</a:t>
            </a:r>
          </a:p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Las especies estrangulantes lo siguen siendo, se valoró la posibilidad de pedir cuotas de las mismas.</a:t>
            </a:r>
            <a:endParaRPr lang="en-US" sz="2800" spc="600" dirty="0">
              <a:solidFill>
                <a:schemeClr val="tx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D23020A3-2981-4379-BA2F-BAE5AA4EE453}"/>
              </a:ext>
            </a:extLst>
          </p:cNvPr>
          <p:cNvSpPr txBox="1"/>
          <p:nvPr/>
        </p:nvSpPr>
        <p:spPr>
          <a:xfrm>
            <a:off x="12992987" y="9280413"/>
            <a:ext cx="9540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Aceptado, incluido en  Regulación en 2019. Obligatorio en 2020. Se obtienen </a:t>
            </a:r>
            <a:r>
              <a:rPr lang="es-ES" sz="3600" b="1" spc="600" dirty="0" err="1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mini-cuotas</a:t>
            </a:r>
            <a:r>
              <a:rPr lang="es-ES" sz="36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 para amortiguar posible impacto económico de las especies comerciales y estrangulantes. </a:t>
            </a: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6B6B1778-6E7F-4C93-A98C-19EE0860362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l="9054" r="9054"/>
          <a:stretch>
            <a:fillRect/>
          </a:stretch>
        </p:blipFill>
        <p:spPr>
          <a:xfrm>
            <a:off x="1912426" y="2685903"/>
            <a:ext cx="3880284" cy="6037416"/>
          </a:xfrm>
          <a:prstGeom prst="rect">
            <a:avLst/>
          </a:prstGeom>
        </p:spPr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B4E23A15-AE31-4A1B-B93B-5E85A3EA5D6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/>
          <a:srcRect l="568" r="79618"/>
          <a:stretch/>
        </p:blipFill>
        <p:spPr>
          <a:xfrm>
            <a:off x="6097589" y="2685903"/>
            <a:ext cx="3880284" cy="6037416"/>
          </a:xfrm>
          <a:prstGeom prst="rect">
            <a:avLst/>
          </a:prstGeom>
        </p:spPr>
      </p:pic>
      <p:pic>
        <p:nvPicPr>
          <p:cNvPr id="42" name="Marcador de posición de imagen 41">
            <a:extLst>
              <a:ext uri="{FF2B5EF4-FFF2-40B4-BE49-F238E27FC236}">
                <a16:creationId xmlns:a16="http://schemas.microsoft.com/office/drawing/2014/main" id="{4A871374-EDC7-4E68-815B-B7AA394223F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t="4880" b="4880"/>
          <a:stretch>
            <a:fillRect/>
          </a:stretch>
        </p:blipFill>
        <p:spPr>
          <a:xfrm>
            <a:off x="18653078" y="2685903"/>
            <a:ext cx="3880284" cy="6037416"/>
          </a:xfrm>
          <a:prstGeom prst="rect">
            <a:avLst/>
          </a:prstGeom>
        </p:spPr>
      </p:pic>
      <p:grpSp>
        <p:nvGrpSpPr>
          <p:cNvPr id="53" name="Grupo 52">
            <a:extLst>
              <a:ext uri="{FF2B5EF4-FFF2-40B4-BE49-F238E27FC236}">
                <a16:creationId xmlns:a16="http://schemas.microsoft.com/office/drawing/2014/main" id="{A3885025-D182-4744-B3D9-04B41C86F3F4}"/>
              </a:ext>
            </a:extLst>
          </p:cNvPr>
          <p:cNvGrpSpPr/>
          <p:nvPr/>
        </p:nvGrpSpPr>
        <p:grpSpPr>
          <a:xfrm>
            <a:off x="10282752" y="2685904"/>
            <a:ext cx="3880283" cy="6281410"/>
            <a:chOff x="632926" y="4155541"/>
            <a:chExt cx="951430" cy="1594065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EA94EF9D-CAC5-460A-9412-E471F3A03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633" r="39899" b="78801"/>
            <a:stretch/>
          </p:blipFill>
          <p:spPr>
            <a:xfrm>
              <a:off x="634545" y="4155541"/>
              <a:ext cx="949811" cy="703858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F231537A-BC9D-4E24-AFD7-D262FA700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633" t="63392" r="39899"/>
            <a:stretch/>
          </p:blipFill>
          <p:spPr>
            <a:xfrm>
              <a:off x="632926" y="4534152"/>
              <a:ext cx="949811" cy="1215454"/>
            </a:xfrm>
            <a:prstGeom prst="rect">
              <a:avLst/>
            </a:prstGeom>
          </p:spPr>
        </p:pic>
      </p:grpSp>
      <p:pic>
        <p:nvPicPr>
          <p:cNvPr id="41" name="Marcador de posición de imagen 40">
            <a:extLst>
              <a:ext uri="{FF2B5EF4-FFF2-40B4-BE49-F238E27FC236}">
                <a16:creationId xmlns:a16="http://schemas.microsoft.com/office/drawing/2014/main" id="{7B58E358-5A5F-44E6-A09A-EC7AA134EC2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/>
          <a:srcRect t="4371" b="4371"/>
          <a:stretch>
            <a:fillRect/>
          </a:stretch>
        </p:blipFill>
        <p:spPr>
          <a:xfrm>
            <a:off x="14467915" y="2685903"/>
            <a:ext cx="3880284" cy="60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4504495-F704-48EF-ACF1-1733485F376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43"/>
          <p:cNvSpPr txBox="1"/>
          <p:nvPr/>
        </p:nvSpPr>
        <p:spPr>
          <a:xfrm>
            <a:off x="1773278" y="535984"/>
            <a:ext cx="211786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MENDES: </a:t>
            </a:r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Aproximación integral minimización y manejo de la captura no deseada</a:t>
            </a:r>
          </a:p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 la flota de arrastre española en</a:t>
            </a:r>
          </a:p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el Golfo de Bizkaia y del Noroeste ibérico. </a:t>
            </a:r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B237B6ED-39D1-485A-838C-30E80A1CF41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/>
          <a:srcRect l="55618" t="-9007" r="22818" b="9007"/>
          <a:stretch/>
        </p:blipFill>
        <p:spPr>
          <a:xfrm>
            <a:off x="6097589" y="3295503"/>
            <a:ext cx="3880284" cy="6037416"/>
          </a:xfrm>
          <a:prstGeom prst="rect">
            <a:avLst/>
          </a:prstGeom>
        </p:spPr>
      </p:pic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3EFE6E43-7BF3-4EB5-BCB9-5165B1261DE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rcRect l="32709" t="-9007" r="45869" b="9007"/>
          <a:stretch/>
        </p:blipFill>
        <p:spPr>
          <a:xfrm>
            <a:off x="1912426" y="3295503"/>
            <a:ext cx="3880284" cy="6037416"/>
          </a:xfrm>
          <a:prstGeom prst="rect">
            <a:avLst/>
          </a:prstGeom>
        </p:spPr>
      </p:pic>
      <p:pic>
        <p:nvPicPr>
          <p:cNvPr id="33" name="Marcador de posición de imagen 32">
            <a:extLst>
              <a:ext uri="{FF2B5EF4-FFF2-40B4-BE49-F238E27FC236}">
                <a16:creationId xmlns:a16="http://schemas.microsoft.com/office/drawing/2014/main" id="{9358B384-0F19-46A5-97AB-DFD44C33A1F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/>
          <a:srcRect l="77640" t="-9006" r="786" b="9006"/>
          <a:stretch/>
        </p:blipFill>
        <p:spPr>
          <a:xfrm>
            <a:off x="10306050" y="3295650"/>
            <a:ext cx="3879850" cy="6037263"/>
          </a:xfrm>
          <a:prstGeom prst="rect">
            <a:avLst/>
          </a:prstGeom>
        </p:spPr>
      </p:pic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9D1EC61A-09E3-484D-ABC6-504C18A32BB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/>
          <a:srcRect l="56552" t="-119" r="-11892" b="119"/>
          <a:stretch/>
        </p:blipFill>
        <p:spPr>
          <a:xfrm>
            <a:off x="18653078" y="3295503"/>
            <a:ext cx="3880284" cy="6037416"/>
          </a:xfrm>
          <a:prstGeom prst="rect">
            <a:avLst/>
          </a:prstGeom>
        </p:spPr>
      </p:pic>
      <p:pic>
        <p:nvPicPr>
          <p:cNvPr id="38" name="Marcador de posición de imagen 25">
            <a:extLst>
              <a:ext uri="{FF2B5EF4-FFF2-40B4-BE49-F238E27FC236}">
                <a16:creationId xmlns:a16="http://schemas.microsoft.com/office/drawing/2014/main" id="{0D1D13F0-7270-4B3D-979D-0CB76A9FB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8" t="1109" r="42182" b="-1109"/>
          <a:stretch/>
        </p:blipFill>
        <p:spPr>
          <a:xfrm>
            <a:off x="14467915" y="3362437"/>
            <a:ext cx="3880284" cy="6037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9C5FE1E-224D-4930-B5E4-EB8913650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426" y="10627960"/>
            <a:ext cx="20776732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2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/>
          </p:cNvCxnSpPr>
          <p:nvPr/>
        </p:nvCxnSpPr>
        <p:spPr>
          <a:xfrm>
            <a:off x="1775916" y="8590099"/>
            <a:ext cx="210078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20571" y="9130000"/>
            <a:ext cx="19560085" cy="380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/>
              <a:t>……..Camino a la eficiencia en la producción marina…… </a:t>
            </a:r>
          </a:p>
          <a:p>
            <a:pPr>
              <a:lnSpc>
                <a:spcPct val="150000"/>
              </a:lnSpc>
            </a:pP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Desde la sociedad: </a:t>
            </a:r>
          </a:p>
          <a:p>
            <a:pPr>
              <a:lnSpc>
                <a:spcPct val="150000"/>
              </a:lnSpc>
            </a:pP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las tendencias: no desechar, reutilizar, no contaminar…NO DESCARTAR, hay que optimizar!!! </a:t>
            </a:r>
          </a:p>
          <a:p>
            <a:pPr>
              <a:lnSpc>
                <a:spcPct val="150000"/>
              </a:lnSpc>
            </a:pP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Hay que aprovechar integralmente la producción marina. </a:t>
            </a:r>
          </a:p>
          <a:p>
            <a:pPr>
              <a:lnSpc>
                <a:spcPct val="150000"/>
              </a:lnSpc>
            </a:pP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Pero.. ni la política ni los sistemas de gestión actual lo apoyan….</a:t>
            </a:r>
            <a:r>
              <a:rPr lang="es-ES" dirty="0"/>
              <a:t> </a:t>
            </a:r>
            <a:endParaRPr lang="en-US" sz="3200" spc="3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E11883-0AA7-4BBD-939F-2E6358A6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4" y="1043875"/>
            <a:ext cx="14973074" cy="741337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BEAB8DB-E970-45F4-BE66-289E29C9FC50}"/>
              </a:ext>
            </a:extLst>
          </p:cNvPr>
          <p:cNvSpPr/>
          <p:nvPr/>
        </p:nvSpPr>
        <p:spPr>
          <a:xfrm>
            <a:off x="15074408" y="813285"/>
            <a:ext cx="836427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es-ES" sz="3200" dirty="0"/>
          </a:p>
          <a:p>
            <a:endParaRPr lang="es-ES" sz="3200" dirty="0"/>
          </a:p>
          <a:p>
            <a:r>
              <a:rPr lang="es-ES" sz="3200" dirty="0"/>
              <a:t>PPC : asegurar la sostenibilidad de los recursos y su RMS….pero no se cumple, no esta </a:t>
            </a:r>
            <a:r>
              <a:rPr lang="es-ES" sz="3200" dirty="0" err="1"/>
              <a:t>adpatada</a:t>
            </a:r>
            <a:r>
              <a:rPr lang="es-ES" sz="3200" dirty="0"/>
              <a:t> a la realidad de los Estados…</a:t>
            </a:r>
          </a:p>
          <a:p>
            <a:endParaRPr lang="es-ES" sz="3200" dirty="0"/>
          </a:p>
          <a:p>
            <a:endParaRPr lang="es-ES" sz="3200" dirty="0"/>
          </a:p>
          <a:p>
            <a:r>
              <a:rPr lang="es-ES" sz="3200" dirty="0"/>
              <a:t>La producción (extracción y cultivo)  en este momento,  NO DA PARA MÁS!!! </a:t>
            </a:r>
          </a:p>
          <a:p>
            <a:endParaRPr lang="es-ES" sz="3200" dirty="0"/>
          </a:p>
          <a:p>
            <a:r>
              <a:rPr lang="es-ES" sz="3200" dirty="0"/>
              <a:t>La </a:t>
            </a:r>
            <a:r>
              <a:rPr lang="es-ES" sz="3200" b="1" dirty="0"/>
              <a:t>producción marina </a:t>
            </a:r>
            <a:r>
              <a:rPr lang="es-ES" sz="3200" dirty="0"/>
              <a:t>tiene grandes </a:t>
            </a:r>
            <a:r>
              <a:rPr lang="es-ES" sz="3200" b="1" dirty="0"/>
              <a:t>ventajas</a:t>
            </a:r>
            <a:r>
              <a:rPr lang="es-ES" sz="3200" dirty="0"/>
              <a:t>:  </a:t>
            </a:r>
          </a:p>
          <a:p>
            <a:pPr marL="457200" indent="-457200">
              <a:buFontTx/>
              <a:buChar char="-"/>
            </a:pPr>
            <a:r>
              <a:rPr lang="es-ES" sz="3200" dirty="0"/>
              <a:t>nutricionales </a:t>
            </a:r>
          </a:p>
          <a:p>
            <a:pPr marL="457200" indent="-457200">
              <a:buFontTx/>
              <a:buChar char="-"/>
            </a:pPr>
            <a:r>
              <a:rPr lang="es-ES" sz="3200" dirty="0"/>
              <a:t>ventaja frente a la proteína terrestre </a:t>
            </a:r>
          </a:p>
          <a:p>
            <a:pPr marL="457200" indent="-457200">
              <a:buFontTx/>
              <a:buChar char="-"/>
            </a:pPr>
            <a:r>
              <a:rPr lang="es-ES" sz="3200" dirty="0"/>
              <a:t>A nivel global,  menor contribución al CC</a:t>
            </a:r>
          </a:p>
          <a:p>
            <a:pPr marL="457200" indent="-457200">
              <a:buFontTx/>
              <a:buChar char="-"/>
            </a:pPr>
            <a:r>
              <a:rPr lang="es-ES" sz="3200" dirty="0"/>
              <a:t>bajo impacto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13D2D4-8AD6-4CCE-BA2A-D991C67A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3" y="1039004"/>
            <a:ext cx="14444365" cy="70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50569D-4625-4D69-BA39-FC33AE26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" y="16625"/>
            <a:ext cx="24374526" cy="13716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32827" y="7342835"/>
            <a:ext cx="87990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El futuro:</a:t>
            </a:r>
          </a:p>
          <a:p>
            <a:pPr algn="ctr"/>
            <a:r>
              <a:rPr lang="es-ES" sz="40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Aplicación del enfoque ecosistémico:  productividad del ecosistema marino en su conjunto.</a:t>
            </a: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id="{4C62E5D8-316D-4C77-9985-471E641BE35A}"/>
              </a:ext>
            </a:extLst>
          </p:cNvPr>
          <p:cNvSpPr txBox="1"/>
          <p:nvPr/>
        </p:nvSpPr>
        <p:spPr>
          <a:xfrm>
            <a:off x="1206713" y="7138913"/>
            <a:ext cx="1326120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Gestión de los ecosistemas:</a:t>
            </a:r>
          </a:p>
          <a:p>
            <a:pPr algn="ctr"/>
            <a:r>
              <a:rPr lang="es-ES" sz="3600" dirty="0"/>
              <a:t>Gestión del conjunto de especies: en grupos que permite más flexibilidad </a:t>
            </a:r>
          </a:p>
          <a:p>
            <a:pPr algn="ctr"/>
            <a:r>
              <a:rPr lang="es-ES" sz="3600" dirty="0"/>
              <a:t>Umbrales ecológicos:  </a:t>
            </a:r>
            <a:r>
              <a:rPr lang="es-ES" sz="3600" dirty="0" err="1"/>
              <a:t>TACs</a:t>
            </a:r>
            <a:r>
              <a:rPr lang="es-ES" sz="3600" dirty="0"/>
              <a:t> combinados no deben superar ese limite así se optimiza el uso de las posibilidades de pesca y se protege el ecosistema en su conjunto</a:t>
            </a:r>
          </a:p>
          <a:p>
            <a:pPr algn="ctr"/>
            <a:r>
              <a:rPr lang="es-ES" sz="3600" dirty="0"/>
              <a:t> </a:t>
            </a:r>
          </a:p>
          <a:p>
            <a:pPr algn="ctr"/>
            <a:r>
              <a:rPr lang="es-ES" sz="3600" b="1" dirty="0"/>
              <a:t>Dotar a la PPC de mayor eficiencia:</a:t>
            </a:r>
          </a:p>
          <a:p>
            <a:pPr algn="ctr"/>
            <a:r>
              <a:rPr lang="es-ES" sz="3600" dirty="0"/>
              <a:t>eliminar la rigideces, inconsistencias e incompatibilidades de objetivos de la gestión individual de stocks </a:t>
            </a:r>
          </a:p>
          <a:p>
            <a:pPr algn="ctr"/>
            <a:r>
              <a:rPr lang="es-ES" sz="3600" dirty="0"/>
              <a:t>Trabajar en la productividad del ecosistema marino.</a:t>
            </a:r>
            <a:endParaRPr lang="es-ES" sz="3600" spc="600" dirty="0">
              <a:solidFill>
                <a:schemeClr val="tx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BA3A0C2-C211-4A85-9DDC-6940FB8EDDC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rcRect l="644" t="-2737" r="58920" b="2737"/>
          <a:stretch/>
        </p:blipFill>
        <p:spPr>
          <a:xfrm>
            <a:off x="1912425" y="363275"/>
            <a:ext cx="3880284" cy="6037416"/>
          </a:xfrm>
          <a:prstGeom prst="rect">
            <a:avLst/>
          </a:prstGeom>
        </p:spPr>
      </p:pic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5AB2E549-2BA6-445E-8C94-E65D7083180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/>
          <a:srcRect l="44257" t="-1962" r="15307" b="1962"/>
          <a:stretch/>
        </p:blipFill>
        <p:spPr>
          <a:xfrm>
            <a:off x="6097589" y="363275"/>
            <a:ext cx="3880284" cy="6037416"/>
          </a:xfrm>
          <a:prstGeom prst="rect">
            <a:avLst/>
          </a:prstGeom>
        </p:spPr>
      </p:pic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68264F2E-7C27-4EE5-A83E-BF14FA91994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/>
          <a:srcRect l="6390" r="29864"/>
          <a:stretch/>
        </p:blipFill>
        <p:spPr>
          <a:xfrm>
            <a:off x="18653078" y="363275"/>
            <a:ext cx="3880284" cy="6037416"/>
          </a:xfrm>
          <a:prstGeom prst="rect">
            <a:avLst/>
          </a:prstGeom>
        </p:spPr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1279C882-9D5E-4207-A031-C4C55CC77C1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/>
          <a:srcRect l="56542" t="-234" r="9338" b="234"/>
          <a:stretch/>
        </p:blipFill>
        <p:spPr>
          <a:xfrm>
            <a:off x="14467915" y="363275"/>
            <a:ext cx="3880284" cy="6037416"/>
          </a:xfrm>
          <a:prstGeom prst="rect">
            <a:avLst/>
          </a:prstGeom>
        </p:spPr>
      </p:pic>
      <p:pic>
        <p:nvPicPr>
          <p:cNvPr id="26" name="Marcador de posición de imagen 25">
            <a:extLst>
              <a:ext uri="{FF2B5EF4-FFF2-40B4-BE49-F238E27FC236}">
                <a16:creationId xmlns:a16="http://schemas.microsoft.com/office/drawing/2014/main" id="{CDF4CE33-CF33-4EA6-91DE-14425B89944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l="24655" t="-1962" r="41211" b="1962"/>
          <a:stretch/>
        </p:blipFill>
        <p:spPr>
          <a:xfrm>
            <a:off x="10282752" y="363275"/>
            <a:ext cx="3880284" cy="60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Imagen que contiene pájaro, agua, animal, exterior&#10;&#10;Descripción generada automáticamente">
            <a:extLst>
              <a:ext uri="{FF2B5EF4-FFF2-40B4-BE49-F238E27FC236}">
                <a16:creationId xmlns:a16="http://schemas.microsoft.com/office/drawing/2014/main" id="{4BEE9FA0-7A70-474B-A8CD-C9FC923714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89" r="20489"/>
          <a:stretch>
            <a:fillRect/>
          </a:stretch>
        </p:blipFill>
        <p:spPr/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284A31B-906E-45F7-885D-3BCD58FEDCD4}"/>
              </a:ext>
            </a:extLst>
          </p:cNvPr>
          <p:cNvSpPr txBox="1"/>
          <p:nvPr/>
        </p:nvSpPr>
        <p:spPr>
          <a:xfrm>
            <a:off x="12191999" y="13716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3" tooltip="http://matiascallone.blogspot.com/2009/06/una-gigantesca-migracion-atacada-por.html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4" tooltip="https://creativecommons.org/licenses/by/3.0/"/>
              </a:rPr>
              <a:t>CC BY</a:t>
            </a:r>
            <a:endParaRPr lang="es-ES" sz="900"/>
          </a:p>
        </p:txBody>
      </p:sp>
      <p:sp>
        <p:nvSpPr>
          <p:cNvPr id="13" name="TextBox 12"/>
          <p:cNvSpPr txBox="1"/>
          <p:nvPr/>
        </p:nvSpPr>
        <p:spPr>
          <a:xfrm>
            <a:off x="185566" y="548447"/>
            <a:ext cx="230893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>
                <a:latin typeface="Montserrat" charset="0"/>
                <a:ea typeface="Montserrat" charset="0"/>
                <a:cs typeface="Montserrat" charset="0"/>
              </a:rPr>
              <a:t>SOLUCIONES INTEGRALES</a:t>
            </a:r>
            <a:r>
              <a:rPr lang="en-US" sz="66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, </a:t>
            </a:r>
            <a:r>
              <a:rPr lang="en-US" sz="6600" b="1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DE NO DESPILFARRO Y </a:t>
            </a:r>
            <a:r>
              <a:rPr lang="en-US" sz="6600" b="1" spc="600" dirty="0">
                <a:latin typeface="Montserrat" charset="0"/>
                <a:ea typeface="Montserrat" charset="0"/>
                <a:cs typeface="Montserrat" charset="0"/>
              </a:rPr>
              <a:t>SOSTENIBLES A NIVEL      </a:t>
            </a:r>
            <a:r>
              <a:rPr lang="en-US" sz="6600" b="1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REGIONAL Y GLOBAL, </a:t>
            </a:r>
          </a:p>
          <a:p>
            <a:pPr algn="ctr"/>
            <a:r>
              <a:rPr lang="en-US" sz="6600" b="1" spc="600" dirty="0">
                <a:latin typeface="Montserrat" charset="0"/>
                <a:ea typeface="Montserrat" charset="0"/>
                <a:cs typeface="Montserrat" charset="0"/>
              </a:rPr>
              <a:t>ACEPTADAS POR </a:t>
            </a:r>
            <a:r>
              <a:rPr lang="en-US" sz="6600" b="1" spc="600" dirty="0">
                <a:solidFill>
                  <a:srgbClr val="FFFF00"/>
                </a:solidFill>
                <a:latin typeface="Montserrat" charset="0"/>
                <a:ea typeface="Montserrat" charset="0"/>
                <a:cs typeface="Montserrat" charset="0"/>
              </a:rPr>
              <a:t>LA SOCIEDAD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3830" y="2965606"/>
            <a:ext cx="694055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spc="3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.</a:t>
            </a:r>
          </a:p>
        </p:txBody>
      </p:sp>
      <p:sp>
        <p:nvSpPr>
          <p:cNvPr id="6" name="Shape 2708">
            <a:extLst>
              <a:ext uri="{FF2B5EF4-FFF2-40B4-BE49-F238E27FC236}">
                <a16:creationId xmlns:a16="http://schemas.microsoft.com/office/drawing/2014/main" id="{537B880C-9932-49C3-941A-99D0973BE90A}"/>
              </a:ext>
            </a:extLst>
          </p:cNvPr>
          <p:cNvSpPr>
            <a:spLocks noChangeAspect="1"/>
          </p:cNvSpPr>
          <p:nvPr/>
        </p:nvSpPr>
        <p:spPr>
          <a:xfrm>
            <a:off x="22187304" y="11765858"/>
            <a:ext cx="1440000" cy="144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49400C-277A-4551-B793-4962FA03E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6" y="12767708"/>
            <a:ext cx="6121400" cy="876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1585B5-C9D9-4926-9076-32FC69CB9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98" y="10660938"/>
            <a:ext cx="4289863" cy="208227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ECA60C4-4314-401C-B67B-0BA2CA2418C0}"/>
              </a:ext>
            </a:extLst>
          </p:cNvPr>
          <p:cNvSpPr/>
          <p:nvPr/>
        </p:nvSpPr>
        <p:spPr>
          <a:xfrm>
            <a:off x="390746" y="3712268"/>
            <a:ext cx="115536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pesca:</a:t>
            </a:r>
          </a:p>
          <a:p>
            <a:r>
              <a:rPr lang="es-ES" sz="4000" dirty="0"/>
              <a:t> - Un marco reglamentario cada vez más amplio. </a:t>
            </a:r>
          </a:p>
          <a:p>
            <a:pPr marL="571500" indent="-571500">
              <a:buFontTx/>
              <a:buChar char="-"/>
            </a:pPr>
            <a:r>
              <a:rPr lang="es-ES" sz="4000" dirty="0"/>
              <a:t>Otras actividades (transporte, minera, ocio)</a:t>
            </a:r>
          </a:p>
          <a:p>
            <a:pPr marL="571500" indent="-571500">
              <a:buFontTx/>
              <a:buChar char="-"/>
            </a:pPr>
            <a:r>
              <a:rPr lang="es-ES" sz="4000" dirty="0"/>
              <a:t>La pesca (sector pesquero) se ha caído de la prioridades de la Estrategia Marítima, no será parte del Plan de Acción 2020. </a:t>
            </a:r>
          </a:p>
          <a:p>
            <a:pPr marL="571500" indent="-571500">
              <a:buFontTx/>
              <a:buChar char="-"/>
            </a:pPr>
            <a:r>
              <a:rPr lang="es-ES" sz="4000" dirty="0"/>
              <a:t>No hay futuro en políticas asiladas </a:t>
            </a:r>
          </a:p>
          <a:p>
            <a:pPr marL="571500" indent="-571500">
              <a:buFontTx/>
              <a:buChar char="-"/>
            </a:pPr>
            <a:r>
              <a:rPr lang="es-ES" sz="4000" dirty="0"/>
              <a:t>Política pesquera más integrada en la planificación de todas las actividades (actuales y futuras) en el medio marino.</a:t>
            </a:r>
          </a:p>
        </p:txBody>
      </p:sp>
    </p:spTree>
    <p:extLst>
      <p:ext uri="{BB962C8B-B14F-4D97-AF65-F5344CB8AC3E}">
        <p14:creationId xmlns:p14="http://schemas.microsoft.com/office/powerpoint/2010/main" val="284075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61694" y="2952783"/>
            <a:ext cx="8977630" cy="738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spc="300" dirty="0">
                <a:latin typeface="Montserrat Light" charset="0"/>
                <a:ea typeface="Montserrat Light" charset="0"/>
                <a:cs typeface="Montserrat Light" charset="0"/>
              </a:rPr>
              <a:t>“para el año 2019, todas las especies sujetas a totales admisibles de capturas (TAC) y cuotas, o a una talla mínima de referencia a efectos de conservación (TMRC) en el Mediterráneo, deben conservarse  abordo y desembarcarse.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8C4C39-5970-4C2A-8ACC-1B61BDD7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3716000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032C369E-7311-423F-BBE8-C95030F77DA2}"/>
              </a:ext>
            </a:extLst>
          </p:cNvPr>
          <p:cNvSpPr txBox="1"/>
          <p:nvPr/>
        </p:nvSpPr>
        <p:spPr>
          <a:xfrm>
            <a:off x="16020726" y="208250"/>
            <a:ext cx="4676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SOBRE OD</a:t>
            </a:r>
            <a:endParaRPr lang="en-US" sz="115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4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gua, cielo&#10;&#10;Descripción generada automáticamente">
            <a:extLst>
              <a:ext uri="{FF2B5EF4-FFF2-40B4-BE49-F238E27FC236}">
                <a16:creationId xmlns:a16="http://schemas.microsoft.com/office/drawing/2014/main" id="{B64FD3DF-9845-4A3E-95A5-C4713DA32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64" y="1811547"/>
            <a:ext cx="17821036" cy="11904453"/>
          </a:xfrm>
          <a:prstGeom prst="rect">
            <a:avLst/>
          </a:prstGeom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B1103AF5-E4F9-4B5B-A03B-CF3C27969E7D}"/>
              </a:ext>
            </a:extLst>
          </p:cNvPr>
          <p:cNvSpPr txBox="1"/>
          <p:nvPr/>
        </p:nvSpPr>
        <p:spPr>
          <a:xfrm>
            <a:off x="364164" y="424326"/>
            <a:ext cx="11827835" cy="1344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spc="600" dirty="0">
                <a:latin typeface="Montserrat Light" charset="0"/>
                <a:ea typeface="Montserrat Light" charset="0"/>
                <a:cs typeface="Montserrat Light" charset="0"/>
              </a:rPr>
              <a:t>QUE SE ESPERA DEL SECTOR PESQUERO</a:t>
            </a:r>
          </a:p>
          <a:p>
            <a:endParaRPr lang="es-ES" sz="3200" b="1" spc="6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lvl="1"/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Seguir </a:t>
            </a:r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planteando su problemática en relación a la aplicación operativa 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de la OD</a:t>
            </a:r>
          </a:p>
          <a:p>
            <a:pPr lvl="1"/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Adaptarse y utilizar a la regulación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, hay margen de mejora en la selectividad, y desde luego en la gestión</a:t>
            </a:r>
          </a:p>
          <a:p>
            <a:pPr lvl="1"/>
            <a:endParaRPr lang="es-ES" sz="3200" spc="6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lvl="1"/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Seguridad alimentaria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: traemos pescado de otros océanos…</a:t>
            </a:r>
          </a:p>
          <a:p>
            <a:pPr lvl="1"/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Buscar </a:t>
            </a:r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soluciones novedosas de optimizar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, de ser eficiente en la extracción, aprovechar todo lo que viene del mar</a:t>
            </a:r>
          </a:p>
          <a:p>
            <a:pPr lvl="1"/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Están las tecnologías!! </a:t>
            </a:r>
          </a:p>
          <a:p>
            <a:pPr lvl="1"/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Vamos a por la </a:t>
            </a:r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pesca 4.0</a:t>
            </a:r>
          </a:p>
          <a:p>
            <a:pPr lvl="1"/>
            <a:endParaRPr lang="es-ES" sz="3200" spc="6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lvl="1"/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Pedir fondos a las administraciones, movilizar el FEMP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!! Hay cientos de millones sin utilizar, este es el momento!!</a:t>
            </a:r>
          </a:p>
          <a:p>
            <a:pPr lvl="1"/>
            <a:endParaRPr lang="es-ES" sz="3200" spc="6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lvl="1"/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Publicitarse, comunicar 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las buenas practicas la adaptación y flexibilidad a normativas poco operativas </a:t>
            </a:r>
          </a:p>
          <a:p>
            <a:pPr lvl="1"/>
            <a:r>
              <a:rPr lang="es-ES" sz="3200" b="1" spc="600" dirty="0">
                <a:latin typeface="Montserrat Light" charset="0"/>
                <a:ea typeface="Montserrat Light" charset="0"/>
                <a:cs typeface="Montserrat Light" charset="0"/>
              </a:rPr>
              <a:t>Buscar aliados 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en temas de interés global (CIENTIFICOS Y </a:t>
            </a:r>
            <a:r>
              <a:rPr lang="es-ES" sz="3200" spc="600" dirty="0" err="1">
                <a:latin typeface="Montserrat Light" charset="0"/>
                <a:ea typeface="Montserrat Light" charset="0"/>
                <a:cs typeface="Montserrat Light" charset="0"/>
              </a:rPr>
              <a:t>ONGs</a:t>
            </a:r>
            <a:r>
              <a:rPr lang="es-ES" sz="3200" spc="600" dirty="0">
                <a:latin typeface="Montserrat Light" charset="0"/>
                <a:ea typeface="Montserrat Light" charset="0"/>
                <a:cs typeface="Montserrat Light" charset="0"/>
              </a:rPr>
              <a:t>!!): mamíferos marinos, basuras, ¿Por qué no?</a:t>
            </a:r>
          </a:p>
        </p:txBody>
      </p:sp>
    </p:spTree>
    <p:extLst>
      <p:ext uri="{BB962C8B-B14F-4D97-AF65-F5344CB8AC3E}">
        <p14:creationId xmlns:p14="http://schemas.microsoft.com/office/powerpoint/2010/main" val="163488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624711" y="-915923"/>
            <a:ext cx="27633422" cy="15547846"/>
          </a:xfrm>
        </p:spPr>
      </p:sp>
      <p:sp>
        <p:nvSpPr>
          <p:cNvPr id="13" name="Rectangle 12"/>
          <p:cNvSpPr/>
          <p:nvPr/>
        </p:nvSpPr>
        <p:spPr>
          <a:xfrm>
            <a:off x="-34925" y="38100"/>
            <a:ext cx="24415750" cy="13716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Montserrat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4513" y="2885841"/>
            <a:ext cx="15110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CONTACTA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0781" y="4539364"/>
            <a:ext cx="1036623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Para más información sobre cómo crear soluciones desde la ciencia y la </a:t>
            </a:r>
            <a:r>
              <a:rPr lang="es-ES" sz="2800" dirty="0" err="1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tecnologia</a:t>
            </a:r>
            <a:endParaRPr lang="es-ES" sz="2800" dirty="0">
              <a:solidFill>
                <a:srgbClr val="000000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2313" y="10670028"/>
            <a:ext cx="4285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+34 94 657 40 00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44542" y="10561365"/>
            <a:ext cx="3176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info@azti.es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57028" y="10561365"/>
            <a:ext cx="3051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600" dirty="0">
                <a:solidFill>
                  <a:srgbClr val="000000"/>
                </a:solidFill>
                <a:latin typeface="Montserrat Light" charset="0"/>
                <a:ea typeface="Montserrat Light" charset="0"/>
                <a:cs typeface="Montserrat Light" charset="0"/>
              </a:rPr>
              <a:t>www.azti.es</a:t>
            </a:r>
          </a:p>
        </p:txBody>
      </p:sp>
      <p:sp>
        <p:nvSpPr>
          <p:cNvPr id="14" name="Shape 2643"/>
          <p:cNvSpPr/>
          <p:nvPr/>
        </p:nvSpPr>
        <p:spPr>
          <a:xfrm>
            <a:off x="6111643" y="9486949"/>
            <a:ext cx="506458" cy="928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000000"/>
              </a:solidFill>
            </a:endParaRPr>
          </a:p>
        </p:txBody>
      </p:sp>
      <p:sp>
        <p:nvSpPr>
          <p:cNvPr id="15" name="Shape 2944"/>
          <p:cNvSpPr/>
          <p:nvPr/>
        </p:nvSpPr>
        <p:spPr>
          <a:xfrm>
            <a:off x="17946875" y="9621912"/>
            <a:ext cx="772926" cy="772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000000"/>
              </a:solidFill>
            </a:endParaRPr>
          </a:p>
        </p:txBody>
      </p:sp>
      <p:sp>
        <p:nvSpPr>
          <p:cNvPr id="16" name="Shape 2856"/>
          <p:cNvSpPr/>
          <p:nvPr/>
        </p:nvSpPr>
        <p:spPr>
          <a:xfrm>
            <a:off x="11841360" y="9626686"/>
            <a:ext cx="701280" cy="70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0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C6B93F-7B0C-4F8D-8304-E4A06B928DB2}"/>
              </a:ext>
            </a:extLst>
          </p:cNvPr>
          <p:cNvSpPr txBox="1"/>
          <p:nvPr/>
        </p:nvSpPr>
        <p:spPr>
          <a:xfrm>
            <a:off x="3574070" y="6617728"/>
            <a:ext cx="17723830" cy="2677656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fontAlgn="base"/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SUKARRIETA</a:t>
            </a:r>
            <a:br>
              <a:rPr lang="es-ES" sz="2800" spc="300" dirty="0">
                <a:solidFill>
                  <a:srgbClr val="000000"/>
                </a:solidFill>
                <a:latin typeface="Montserrat" charset="0"/>
              </a:rPr>
            </a:b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Txatxarramendi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 </a:t>
            </a: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ugartea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 z/g 48395 - </a:t>
            </a: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Sukarrieta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 (Bizkaia)</a:t>
            </a: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PASAIA</a:t>
            </a:r>
            <a:br>
              <a:rPr lang="es-ES" sz="2800" spc="300" dirty="0">
                <a:solidFill>
                  <a:srgbClr val="000000"/>
                </a:solidFill>
                <a:latin typeface="Montserrat" charset="0"/>
              </a:rPr>
            </a:b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Herrera </a:t>
            </a: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Kaia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, </a:t>
            </a: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Portualdea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 z/g 20110 - Pasaia (Gipuzkoa)</a:t>
            </a: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endParaRPr lang="es-ES" sz="2800" spc="300" dirty="0">
              <a:solidFill>
                <a:srgbClr val="000000"/>
              </a:solidFill>
              <a:latin typeface="Montserrat" charset="0"/>
            </a:endParaRPr>
          </a:p>
          <a:p>
            <a:pPr fontAlgn="base"/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DERIO</a:t>
            </a:r>
            <a:br>
              <a:rPr lang="es-ES" sz="2800" spc="300" dirty="0">
                <a:solidFill>
                  <a:srgbClr val="000000"/>
                </a:solidFill>
                <a:latin typeface="Montserrat" charset="0"/>
              </a:rPr>
            </a:b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Astondo </a:t>
            </a:r>
            <a:r>
              <a:rPr lang="es-ES" sz="2800" spc="300" dirty="0" err="1">
                <a:solidFill>
                  <a:srgbClr val="000000"/>
                </a:solidFill>
                <a:latin typeface="Montserrat" charset="0"/>
              </a:rPr>
              <a:t>Bidea</a:t>
            </a:r>
            <a:r>
              <a:rPr lang="es-ES" sz="2800" spc="300" dirty="0">
                <a:solidFill>
                  <a:srgbClr val="000000"/>
                </a:solidFill>
                <a:latin typeface="Montserrat" charset="0"/>
              </a:rPr>
              <a:t>, Edificio 609 - Parque Tecnológico de Bizkaia 48160 - Derio (Bizkaia)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56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4225" y="2670577"/>
            <a:ext cx="17735549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“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la obligación de desembarcos presenta dificultades en cuanto a cómo debe aplicarse”</a:t>
            </a:r>
          </a:p>
          <a:p>
            <a:pPr algn="ctr"/>
            <a:endParaRPr lang="es-ES" sz="54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endParaRPr lang="es-ES" sz="54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“Existe el </a:t>
            </a:r>
            <a:r>
              <a:rPr lang="es-ES" sz="5400" b="1" i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efecto estrangulamiento 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generado, en las </a:t>
            </a:r>
            <a:r>
              <a:rPr lang="es-ES" sz="5400" b="1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pesquerias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s-ES" sz="5400" b="1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multiespecificas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, por las especies sujetas a las cuotas más pequeñas”</a:t>
            </a:r>
          </a:p>
          <a:p>
            <a:pPr algn="ctr"/>
            <a:endParaRPr lang="es-ES" sz="54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“cuando se agota la cuota de dichas especies, </a:t>
            </a:r>
            <a:r>
              <a:rPr lang="es-ES" sz="5400" b="1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deberia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 interrumpirse toda la actividad pesquera”</a:t>
            </a:r>
            <a:endParaRPr lang="en-US" sz="80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10153864" y="1300855"/>
            <a:ext cx="36871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DESAFIO</a:t>
            </a:r>
          </a:p>
        </p:txBody>
      </p:sp>
    </p:spTree>
    <p:extLst>
      <p:ext uri="{BB962C8B-B14F-4D97-AF65-F5344CB8AC3E}">
        <p14:creationId xmlns:p14="http://schemas.microsoft.com/office/powerpoint/2010/main" val="187925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180979" y="501501"/>
            <a:ext cx="0" cy="51156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>
            <a:extLst>
              <a:ext uri="{FF2B5EF4-FFF2-40B4-BE49-F238E27FC236}">
                <a16:creationId xmlns:a16="http://schemas.microsoft.com/office/drawing/2014/main" id="{45C5C262-BFB1-4F86-A958-2DCF56E339F7}"/>
              </a:ext>
            </a:extLst>
          </p:cNvPr>
          <p:cNvSpPr txBox="1"/>
          <p:nvPr/>
        </p:nvSpPr>
        <p:spPr>
          <a:xfrm>
            <a:off x="365447" y="296622"/>
            <a:ext cx="767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spc="6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Pesquerías</a:t>
            </a:r>
            <a:r>
              <a:rPr lang="en-US" sz="45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en </a:t>
            </a:r>
            <a:r>
              <a:rPr lang="en-US" sz="4500" spc="6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Caladero</a:t>
            </a:r>
            <a:r>
              <a:rPr lang="en-US" sz="45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500" spc="600" dirty="0" err="1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nacional</a:t>
            </a:r>
            <a:r>
              <a:rPr lang="en-US" sz="45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Div. 8c &amp; 9 a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2AA4AAB-56BE-489C-BE58-3ED5D6B159A1}"/>
              </a:ext>
            </a:extLst>
          </p:cNvPr>
          <p:cNvSpPr txBox="1"/>
          <p:nvPr/>
        </p:nvSpPr>
        <p:spPr>
          <a:xfrm>
            <a:off x="229260" y="2077556"/>
            <a:ext cx="880256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Un gran número de pesquerías en las aguas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ibericas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son pesquerías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multiespecíficas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y mixtas, en muchos casos con varias especies principales. </a:t>
            </a:r>
            <a:endParaRPr lang="en-US" sz="3200" spc="3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E44BAFD5-FA32-47B0-BD00-9A9E9B0C438D}"/>
              </a:ext>
            </a:extLst>
          </p:cNvPr>
          <p:cNvSpPr txBox="1"/>
          <p:nvPr/>
        </p:nvSpPr>
        <p:spPr>
          <a:xfrm>
            <a:off x="14726963" y="127834"/>
            <a:ext cx="55270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ESPECIES Y ARTES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520B9900-92BA-479E-A54B-AD1AA8EC0C50}"/>
              </a:ext>
            </a:extLst>
          </p:cNvPr>
          <p:cNvSpPr txBox="1"/>
          <p:nvPr/>
        </p:nvSpPr>
        <p:spPr>
          <a:xfrm>
            <a:off x="9490332" y="912664"/>
            <a:ext cx="14664408" cy="1257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s-ES" sz="3200" spc="3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Especies pelágicas: 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sardina (Sardina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pilchardus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anchoa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Engraulis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encrasicholus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caballa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Scomber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scombrus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 y jurel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Trachurus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trachurus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). Importante fuente de ingresos para las economías locales. Capturados generalmente por </a:t>
            </a: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cerqueros, líneas de mano, artes de enmalle y artes de arrastre de fondo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s-ES" sz="3200" spc="3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Especies </a:t>
            </a:r>
            <a:r>
              <a:rPr lang="es-ES" sz="3200" b="1" spc="300" dirty="0" err="1">
                <a:latin typeface="Montserrat Light" charset="0"/>
                <a:ea typeface="Montserrat Light" charset="0"/>
                <a:cs typeface="Montserrat Light" charset="0"/>
              </a:rPr>
              <a:t>demersales</a:t>
            </a: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: 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merluza,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Merluccius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merluccius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el gallo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Lepidorhombus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whiffiagonis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el gallo manchado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Lepidorhombus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boscii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el rape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Lophius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piscatorius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y L.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budegassa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 y la cigala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Nephrops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norvegicus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 con otras especies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demersales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secundarias. Capturadas por </a:t>
            </a: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arrastre</a:t>
            </a:r>
          </a:p>
          <a:p>
            <a:pPr algn="ctr">
              <a:lnSpc>
                <a:spcPct val="150000"/>
              </a:lnSpc>
            </a:pP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 de fondo con puertas, arrastre con parejas, enmalle, palangre.</a:t>
            </a:r>
          </a:p>
          <a:p>
            <a:pPr algn="ctr">
              <a:lnSpc>
                <a:spcPct val="150000"/>
              </a:lnSpc>
            </a:pPr>
            <a:endParaRPr lang="es-ES" sz="3200" spc="3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endParaRPr lang="es-ES" sz="3200" spc="300" dirty="0"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50000"/>
              </a:lnSpc>
            </a:pP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b="1" spc="300" dirty="0" err="1">
                <a:latin typeface="Montserrat Light" charset="0"/>
                <a:ea typeface="Montserrat Light" charset="0"/>
                <a:cs typeface="Montserrat Light" charset="0"/>
              </a:rPr>
              <a:t>Túnidos</a:t>
            </a: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: 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atún blanco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Thunnus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alalunga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 y atún rojo (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Thunnus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 </a:t>
            </a:r>
            <a:r>
              <a:rPr lang="es-ES" sz="3200" spc="300" dirty="0" err="1">
                <a:latin typeface="Montserrat Light" charset="0"/>
                <a:ea typeface="Montserrat Light" charset="0"/>
                <a:cs typeface="Montserrat Light" charset="0"/>
              </a:rPr>
              <a:t>thynnus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), con </a:t>
            </a:r>
            <a:r>
              <a:rPr lang="es-ES" sz="3200" b="1" spc="300" dirty="0">
                <a:latin typeface="Montserrat Light" charset="0"/>
                <a:ea typeface="Montserrat Light" charset="0"/>
                <a:cs typeface="Montserrat Light" charset="0"/>
              </a:rPr>
              <a:t>cañas y </a:t>
            </a:r>
            <a:r>
              <a:rPr lang="es-ES" sz="3200" b="1" spc="300" dirty="0" err="1">
                <a:latin typeface="Montserrat Light" charset="0"/>
                <a:ea typeface="Montserrat Light" charset="0"/>
                <a:cs typeface="Montserrat Light" charset="0"/>
              </a:rPr>
              <a:t>currican</a:t>
            </a:r>
            <a:r>
              <a:rPr lang="es-ES" sz="3200" spc="300" dirty="0">
                <a:latin typeface="Montserrat Light" charset="0"/>
                <a:ea typeface="Montserrat Light" charset="0"/>
                <a:cs typeface="Montserrat Light" charset="0"/>
              </a:rPr>
              <a:t>.</a:t>
            </a:r>
          </a:p>
        </p:txBody>
      </p:sp>
      <p:sp>
        <p:nvSpPr>
          <p:cNvPr id="22" name="Shape 2600">
            <a:extLst>
              <a:ext uri="{FF2B5EF4-FFF2-40B4-BE49-F238E27FC236}">
                <a16:creationId xmlns:a16="http://schemas.microsoft.com/office/drawing/2014/main" id="{02669608-D328-4E58-A05E-8F156E210FDB}"/>
              </a:ext>
            </a:extLst>
          </p:cNvPr>
          <p:cNvSpPr/>
          <p:nvPr/>
        </p:nvSpPr>
        <p:spPr>
          <a:xfrm>
            <a:off x="23459899" y="702619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00">
            <a:extLst>
              <a:ext uri="{FF2B5EF4-FFF2-40B4-BE49-F238E27FC236}">
                <a16:creationId xmlns:a16="http://schemas.microsoft.com/office/drawing/2014/main" id="{8C64DA55-E9F0-4A25-846E-A25F8A505198}"/>
              </a:ext>
            </a:extLst>
          </p:cNvPr>
          <p:cNvSpPr/>
          <p:nvPr/>
        </p:nvSpPr>
        <p:spPr>
          <a:xfrm>
            <a:off x="11293299" y="7026196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6" name="Marcador de posición de imagen 5" descr="Imagen que contiene animal, artrópodo, invertebrado, cangrejo&#10;&#10;Descripción generada automáticamente">
            <a:extLst>
              <a:ext uri="{FF2B5EF4-FFF2-40B4-BE49-F238E27FC236}">
                <a16:creationId xmlns:a16="http://schemas.microsoft.com/office/drawing/2014/main" id="{D0B0A37B-9E8E-41DB-BB5D-490C145F90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788" b="6788"/>
          <a:stretch>
            <a:fillRect/>
          </a:stretch>
        </p:blipFill>
        <p:spPr>
          <a:xfrm>
            <a:off x="42588" y="6829989"/>
            <a:ext cx="9311558" cy="685800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9E51C87-23FC-49F8-B7BF-04779C0DD37F}"/>
              </a:ext>
            </a:extLst>
          </p:cNvPr>
          <p:cNvSpPr txBox="1"/>
          <p:nvPr/>
        </p:nvSpPr>
        <p:spPr>
          <a:xfrm>
            <a:off x="12192001" y="13716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4" tooltip="https://en.wikipedia.org/wiki/Anchovy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5" tooltip="https://creativecommons.org/licenses/by-sa/3.0/"/>
              </a:rPr>
              <a:t>CC BY-SA</a:t>
            </a:r>
            <a:endParaRPr lang="es-ES" sz="900"/>
          </a:p>
        </p:txBody>
      </p:sp>
    </p:spTree>
    <p:extLst>
      <p:ext uri="{BB962C8B-B14F-4D97-AF65-F5344CB8AC3E}">
        <p14:creationId xmlns:p14="http://schemas.microsoft.com/office/powerpoint/2010/main" val="84597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F92FEB0-0619-46CD-B5A2-883ED1456CBA}"/>
              </a:ext>
            </a:extLst>
          </p:cNvPr>
          <p:cNvSpPr/>
          <p:nvPr/>
        </p:nvSpPr>
        <p:spPr>
          <a:xfrm>
            <a:off x="0" y="0"/>
            <a:ext cx="7509753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43"/>
          <p:cNvSpPr txBox="1"/>
          <p:nvPr/>
        </p:nvSpPr>
        <p:spPr>
          <a:xfrm>
            <a:off x="1912426" y="67886"/>
            <a:ext cx="19473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ESPECIES ESTRANGULANTES PARA ESPAÑA EN 2016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1" y="8974758"/>
            <a:ext cx="144910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De las </a:t>
            </a:r>
            <a:r>
              <a:rPr lang="es-ES" sz="40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15 poblaciones sujetas a TAC </a:t>
            </a:r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en las aguas</a:t>
            </a:r>
          </a:p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Caladero, </a:t>
            </a:r>
            <a:r>
              <a:rPr lang="es-ES" sz="40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10 se identificaron como potencialmente problemáticas</a:t>
            </a:r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. Para 7 de ellas no hay suficiente cuota a nivel de Europa.</a:t>
            </a:r>
          </a:p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En total (incluido 8abd), España presentaban en 2016 </a:t>
            </a:r>
            <a:r>
              <a:rPr lang="es-ES" sz="40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catorce poblaciones cuya cuota adaptada individual parecía insuficiente</a:t>
            </a:r>
            <a:r>
              <a:rPr lang="es-ES" sz="40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. 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D23020A3-2981-4379-BA2F-BAE5AA4EE453}"/>
              </a:ext>
            </a:extLst>
          </p:cNvPr>
          <p:cNvSpPr txBox="1"/>
          <p:nvPr/>
        </p:nvSpPr>
        <p:spPr>
          <a:xfrm>
            <a:off x="15911325" y="9236368"/>
            <a:ext cx="8042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spc="600" dirty="0">
                <a:solidFill>
                  <a:schemeClr val="accent2"/>
                </a:solidFill>
                <a:latin typeface="Montserrat Light" charset="0"/>
                <a:ea typeface="Montserrat Light" charset="0"/>
                <a:cs typeface="Montserrat Light" charset="0"/>
              </a:rPr>
              <a:t>Efectos sobre las  otras especie…</a:t>
            </a:r>
          </a:p>
        </p:txBody>
      </p:sp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A36D6E59-0E3F-43D5-9635-F4C60B1644B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25077" t="6175" r="35841" b="-6175"/>
          <a:stretch/>
        </p:blipFill>
        <p:spPr>
          <a:xfrm>
            <a:off x="15248990" y="1206230"/>
            <a:ext cx="3880284" cy="6037416"/>
          </a:xfrm>
          <a:prstGeom prst="rect">
            <a:avLst/>
          </a:prstGeom>
        </p:spPr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D0AA79A0-99A3-4A8A-B319-42182B098A5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/>
          <a:srcRect l="25077" r="35841"/>
          <a:stretch/>
        </p:blipFill>
        <p:spPr>
          <a:xfrm>
            <a:off x="19648162" y="1344340"/>
            <a:ext cx="3880284" cy="60374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FD2B7E-3457-4A6B-9DC2-EEA8645FA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36" y="1109364"/>
            <a:ext cx="11977264" cy="753180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26AB72D-A25A-49CE-B5E9-38098F7824A3}"/>
              </a:ext>
            </a:extLst>
          </p:cNvPr>
          <p:cNvSpPr/>
          <p:nvPr/>
        </p:nvSpPr>
        <p:spPr>
          <a:xfrm>
            <a:off x="214735" y="2784752"/>
            <a:ext cx="13073247" cy="939755"/>
          </a:xfrm>
          <a:prstGeom prst="rect">
            <a:avLst/>
          </a:prstGeom>
          <a:noFill/>
          <a:ln w="149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EB1658D-1710-4726-A0A5-8C16092FEE5A}"/>
              </a:ext>
            </a:extLst>
          </p:cNvPr>
          <p:cNvSpPr/>
          <p:nvPr/>
        </p:nvSpPr>
        <p:spPr>
          <a:xfrm>
            <a:off x="214734" y="3724507"/>
            <a:ext cx="13073247" cy="3824157"/>
          </a:xfrm>
          <a:prstGeom prst="rect">
            <a:avLst/>
          </a:prstGeom>
          <a:noFill/>
          <a:ln w="149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4EBBD2C-DA67-46D5-8DB4-1D75B924CFFF}"/>
              </a:ext>
            </a:extLst>
          </p:cNvPr>
          <p:cNvSpPr/>
          <p:nvPr/>
        </p:nvSpPr>
        <p:spPr>
          <a:xfrm>
            <a:off x="214733" y="8076948"/>
            <a:ext cx="13073247" cy="707886"/>
          </a:xfrm>
          <a:prstGeom prst="rect">
            <a:avLst/>
          </a:prstGeom>
          <a:noFill/>
          <a:ln w="1492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64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642A15D-DA39-46C2-9F72-D930266D618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43"/>
          <p:cNvSpPr txBox="1"/>
          <p:nvPr/>
        </p:nvSpPr>
        <p:spPr>
          <a:xfrm>
            <a:off x="369651" y="131460"/>
            <a:ext cx="23443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Las especies estrangulantes son la mayor dificultad en la aplicación de la obligación de desembarcos (Prellezo et al., 2018)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56286" y="9747455"/>
            <a:ext cx="155461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Merluza: </a:t>
            </a:r>
            <a:r>
              <a:rPr lang="es-ES" sz="36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limita las posibilidades de pesca.</a:t>
            </a:r>
          </a:p>
          <a:p>
            <a:pPr algn="ctr"/>
            <a:r>
              <a:rPr lang="es-ES" sz="36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Produce una infrautilización de las capturas recomendadas para las demás poblaciones. </a:t>
            </a:r>
          </a:p>
          <a:p>
            <a:pPr algn="ctr"/>
            <a:r>
              <a:rPr lang="es-ES" sz="36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Rape negro </a:t>
            </a:r>
            <a:r>
              <a:rPr lang="es-ES" sz="36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es la población menos limitante, se corresponde con un rebase o sobreutilización de la captura de otros stocks. .</a:t>
            </a:r>
          </a:p>
        </p:txBody>
      </p:sp>
      <p:sp>
        <p:nvSpPr>
          <p:cNvPr id="35" name="TextBox 45">
            <a:extLst>
              <a:ext uri="{FF2B5EF4-FFF2-40B4-BE49-F238E27FC236}">
                <a16:creationId xmlns:a16="http://schemas.microsoft.com/office/drawing/2014/main" id="{4C62E5D8-316D-4C77-9985-471E641BE35A}"/>
              </a:ext>
            </a:extLst>
          </p:cNvPr>
          <p:cNvSpPr txBox="1"/>
          <p:nvPr/>
        </p:nvSpPr>
        <p:spPr>
          <a:xfrm>
            <a:off x="1945590" y="7669963"/>
            <a:ext cx="42701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Proyecciones de las pesquerías mixtas para 2020 (capturas) (ICES, 2019)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D23020A3-2981-4379-BA2F-BAE5AA4EE453}"/>
              </a:ext>
            </a:extLst>
          </p:cNvPr>
          <p:cNvSpPr txBox="1"/>
          <p:nvPr/>
        </p:nvSpPr>
        <p:spPr>
          <a:xfrm>
            <a:off x="14772795" y="2746116"/>
            <a:ext cx="38802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pc="600" dirty="0">
                <a:solidFill>
                  <a:schemeClr val="tx2"/>
                </a:solidFill>
                <a:latin typeface="Montserrat Light" charset="0"/>
                <a:ea typeface="Montserrat Light" charset="0"/>
                <a:cs typeface="Montserrat Light" charset="0"/>
              </a:rPr>
              <a:t>Resultados incluidos en  Plan de Descartes para 2015 entregado por España para para su evaluación a la Comisión Europea.</a:t>
            </a:r>
          </a:p>
          <a:p>
            <a:pPr algn="ctr"/>
            <a:endParaRPr lang="es-ES" sz="2800" spc="600" dirty="0">
              <a:solidFill>
                <a:schemeClr val="tx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2B91ABE1-5568-40D3-892C-3FADC93162D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694" t="923" r="55704" b="-923"/>
          <a:stretch/>
        </p:blipFill>
        <p:spPr>
          <a:xfrm>
            <a:off x="792234" y="1789894"/>
            <a:ext cx="3288417" cy="5116518"/>
          </a:xfrm>
          <a:prstGeom prst="rect">
            <a:avLst/>
          </a:prstGeo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A2DCB42E-7AE1-4891-A669-913C153539E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/>
          <a:srcRect l="54685" r="1713"/>
          <a:stretch/>
        </p:blipFill>
        <p:spPr>
          <a:xfrm>
            <a:off x="4614983" y="1789894"/>
            <a:ext cx="3288417" cy="51165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F2BECB-E745-4E22-86FB-6E99D7D97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9" r="4772" b="16797"/>
          <a:stretch/>
        </p:blipFill>
        <p:spPr>
          <a:xfrm>
            <a:off x="8656286" y="1777816"/>
            <a:ext cx="14974827" cy="74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4225" y="3608500"/>
            <a:ext cx="17735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“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El rendimiento máximo sostenible (RMS) es un objetivo clave” </a:t>
            </a:r>
          </a:p>
          <a:p>
            <a:pPr algn="ctr"/>
            <a:endParaRPr lang="es-ES" sz="54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ctr"/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“En pesquerías </a:t>
            </a:r>
            <a:r>
              <a:rPr lang="es-ES" sz="5400" b="1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multiespecíficas</a:t>
            </a:r>
            <a:r>
              <a:rPr lang="es-ES" sz="5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 hay dificultad de lograr el RMS simultáneamente para todos los stocks capturados conjuntamente”</a:t>
            </a:r>
            <a:endParaRPr lang="en-US" sz="80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10153864" y="704131"/>
            <a:ext cx="36871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DESAFIO</a:t>
            </a:r>
          </a:p>
        </p:txBody>
      </p:sp>
    </p:spTree>
    <p:extLst>
      <p:ext uri="{BB962C8B-B14F-4D97-AF65-F5344CB8AC3E}">
        <p14:creationId xmlns:p14="http://schemas.microsoft.com/office/powerpoint/2010/main" val="80821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585091" y="704131"/>
            <a:ext cx="228247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LAS SOLUCIONES:</a:t>
            </a:r>
          </a:p>
          <a:p>
            <a:pPr algn="ctr"/>
            <a:r>
              <a:rPr lang="es-E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Medidas basadas en el artículo 15 del Reglamento sobre la PPC</a:t>
            </a:r>
            <a:r>
              <a:rPr lang="en-U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4FDCC7-49C0-4FE6-BB8F-AB31D75BB6C0}"/>
              </a:ext>
            </a:extLst>
          </p:cNvPr>
          <p:cNvSpPr txBox="1"/>
          <p:nvPr/>
        </p:nvSpPr>
        <p:spPr>
          <a:xfrm>
            <a:off x="758756" y="2613342"/>
            <a:ext cx="22509805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Aumentos de cuota: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la contribución de las flotas bajo OD al total de desembarcos y descartes. Aumentos de TAC se tienen en cuenta los porcentajes de minimis de los descartes.</a:t>
            </a:r>
          </a:p>
          <a:p>
            <a:pPr marL="685800" indent="-685800" algn="ctr">
              <a:buFontTx/>
              <a:buChar char="-"/>
            </a:pPr>
            <a:endParaRPr lang="es-ES" sz="44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Flexibilidad de cuotas entre especies: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transferencia limitada(9%) entre </a:t>
            </a:r>
            <a:r>
              <a:rPr lang="es-ES" sz="4400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TACs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. La población no principal (que en este caso sería estranguladora) debe estar dentro de límites biológicos seguros. </a:t>
            </a:r>
          </a:p>
          <a:p>
            <a:pPr marL="685800" indent="-685800" algn="ctr">
              <a:buFontTx/>
              <a:buChar char="-"/>
            </a:pPr>
            <a:endParaRPr lang="es-ES" sz="44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Exenciones por alta capacidad de supervivencia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: anchoa en las operaciones de </a:t>
            </a:r>
            <a:r>
              <a:rPr lang="es-ES" sz="4400" spc="600" dirty="0" err="1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slipping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, la cigala y rayas.</a:t>
            </a:r>
          </a:p>
          <a:p>
            <a:pPr marL="685800" indent="-685800" algn="ctr">
              <a:buFontTx/>
              <a:buChar char="-"/>
            </a:pPr>
            <a:endParaRPr lang="es-ES" sz="44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</a:rPr>
              <a:t>Exenciones de minimis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</a:rPr>
              <a:t>: descartes son bajos y es muy difícil lograr mayor selectividad o evitar los costes desproporcionados de manipulación de capturas no deseadas. </a:t>
            </a:r>
            <a:endParaRPr lang="en-US" sz="4400" spc="600" dirty="0">
              <a:solidFill>
                <a:srgbClr val="000000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8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87DBA3A9-1274-423F-8149-F4EEEDFEE5F9}"/>
              </a:ext>
            </a:extLst>
          </p:cNvPr>
          <p:cNvSpPr txBox="1"/>
          <p:nvPr/>
        </p:nvSpPr>
        <p:spPr>
          <a:xfrm>
            <a:off x="5822294" y="704131"/>
            <a:ext cx="123503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LAS SOLUCIONES:</a:t>
            </a:r>
          </a:p>
          <a:p>
            <a:pPr algn="ctr"/>
            <a:r>
              <a:rPr lang="es-ES" sz="5400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Evitación de capturas no deseadas</a:t>
            </a:r>
            <a:endParaRPr lang="en-US" sz="5400" spc="6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4FDCC7-49C0-4FE6-BB8F-AB31D75BB6C0}"/>
              </a:ext>
            </a:extLst>
          </p:cNvPr>
          <p:cNvSpPr txBox="1"/>
          <p:nvPr/>
        </p:nvSpPr>
        <p:spPr>
          <a:xfrm>
            <a:off x="758756" y="2613342"/>
            <a:ext cx="22509805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Mejora de la selectividad: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selectividad por talla (aumentos de malla) y selectividad por especie(dispositivos de escape). </a:t>
            </a:r>
          </a:p>
          <a:p>
            <a:pPr marL="685800" indent="-685800" algn="ctr">
              <a:buFontTx/>
              <a:buChar char="-"/>
            </a:pPr>
            <a:endParaRPr lang="es-ES" sz="44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 Vedas de determinadas zonas o rango de profundidad: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Pueden ser espaciales, temporales o restringidas por flotas.</a:t>
            </a:r>
          </a:p>
          <a:p>
            <a:pPr marL="685800" indent="-685800" algn="ctr">
              <a:buFontTx/>
              <a:buChar char="-"/>
            </a:pPr>
            <a:endParaRPr lang="es-ES" sz="4400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Vedas en tiempo real: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Medidas para evitar determinadas zonas críticas de capturas no deseadas.</a:t>
            </a:r>
          </a:p>
          <a:p>
            <a:pPr marL="685800" indent="-685800" algn="ctr">
              <a:buFontTx/>
              <a:buChar char="-"/>
            </a:pPr>
            <a:endParaRPr lang="es-ES" sz="4400" b="1" spc="600" dirty="0">
              <a:solidFill>
                <a:srgbClr val="00000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685800" indent="-685800" algn="ctr">
              <a:buFontTx/>
              <a:buChar char="-"/>
            </a:pPr>
            <a:r>
              <a:rPr lang="es-ES" sz="4400" b="1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Intercambio de información: </a:t>
            </a:r>
            <a:r>
              <a:rPr lang="es-ES" sz="4400" spc="600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Información en tiempo real sobre capturas para evitar determinadas zonas críticas.</a:t>
            </a:r>
            <a:endParaRPr lang="en-US" sz="4400" spc="600" dirty="0">
              <a:solidFill>
                <a:srgbClr val="000000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010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45762</TotalTime>
  <Words>1631</Words>
  <Application>Microsoft Office PowerPoint</Application>
  <PresentationFormat>Personalizado</PresentationFormat>
  <Paragraphs>156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Gill Sans</vt:lpstr>
      <vt:lpstr>Montserrat</vt:lpstr>
      <vt:lpstr>Montserrat Light</vt:lpstr>
      <vt:lpstr>Montserrat Semi</vt:lpstr>
      <vt:lpstr>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Louis Twelve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Verzus PowerPoint Template</dc:title>
  <dc:subject/>
  <dc:creator>Louis Twelve</dc:creator>
  <cp:keywords/>
  <dc:description/>
  <cp:lastModifiedBy>Reviewer1</cp:lastModifiedBy>
  <cp:revision>6919</cp:revision>
  <cp:lastPrinted>2019-01-10T14:11:01Z</cp:lastPrinted>
  <dcterms:created xsi:type="dcterms:W3CDTF">2014-11-12T21:47:38Z</dcterms:created>
  <dcterms:modified xsi:type="dcterms:W3CDTF">2019-11-30T06:47:41Z</dcterms:modified>
  <cp:category/>
</cp:coreProperties>
</file>